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handoutMasterIdLst>
    <p:handoutMasterId r:id="rId22"/>
  </p:handoutMasterIdLst>
  <p:sldIdLst>
    <p:sldId id="256" r:id="rId2"/>
    <p:sldId id="257" r:id="rId3"/>
    <p:sldId id="276" r:id="rId4"/>
    <p:sldId id="258" r:id="rId5"/>
    <p:sldId id="260" r:id="rId6"/>
    <p:sldId id="261" r:id="rId7"/>
    <p:sldId id="262" r:id="rId8"/>
    <p:sldId id="263" r:id="rId9"/>
    <p:sldId id="264" r:id="rId10"/>
    <p:sldId id="265" r:id="rId11"/>
    <p:sldId id="266" r:id="rId12"/>
    <p:sldId id="267" r:id="rId13"/>
    <p:sldId id="268" r:id="rId14"/>
    <p:sldId id="273" r:id="rId15"/>
    <p:sldId id="269" r:id="rId16"/>
    <p:sldId id="274" r:id="rId17"/>
    <p:sldId id="270" r:id="rId18"/>
    <p:sldId id="275" r:id="rId19"/>
    <p:sldId id="271"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705"/>
  </p:normalViewPr>
  <p:slideViewPr>
    <p:cSldViewPr>
      <p:cViewPr varScale="1">
        <p:scale>
          <a:sx n="108" d="100"/>
          <a:sy n="108" d="100"/>
        </p:scale>
        <p:origin x="122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40ED20-76C1-3B4C-8F03-F664BD9B9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2D9AB25-2D47-DB40-9620-D7D580F11F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026544-48A0-094A-8C7A-6FDEACE86F81}" type="datetimeFigureOut">
              <a:rPr lang="en-US" smtClean="0"/>
              <a:t>6/14/18</a:t>
            </a:fld>
            <a:endParaRPr lang="en-US"/>
          </a:p>
        </p:txBody>
      </p:sp>
      <p:sp>
        <p:nvSpPr>
          <p:cNvPr id="4" name="Footer Placeholder 3">
            <a:extLst>
              <a:ext uri="{FF2B5EF4-FFF2-40B4-BE49-F238E27FC236}">
                <a16:creationId xmlns:a16="http://schemas.microsoft.com/office/drawing/2014/main" id="{D50C38F0-BA9F-0D45-9401-873EF0A0B6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FC0FE03-C199-AF46-A235-FB9454DE82B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03A8F9-F3D4-644B-9962-A4AD84477C0C}" type="slidenum">
              <a:rPr lang="en-US" smtClean="0"/>
              <a:t>‹#›</a:t>
            </a:fld>
            <a:endParaRPr lang="en-US"/>
          </a:p>
        </p:txBody>
      </p:sp>
    </p:spTree>
    <p:extLst>
      <p:ext uri="{BB962C8B-B14F-4D97-AF65-F5344CB8AC3E}">
        <p14:creationId xmlns:p14="http://schemas.microsoft.com/office/powerpoint/2010/main" val="181626180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059AB34D-7A64-4C03-8D74-19B820FD9A15}" type="datetimeFigureOut">
              <a:rPr lang="en-US" smtClean="0"/>
              <a:t>6/14/18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3E7AC-1678-4E3A-ACF0-045CBEFF8FAA}" type="slidenum">
              <a:rPr lang="en-US" smtClean="0"/>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9AB34D-7A64-4C03-8D74-19B820FD9A15}" type="datetimeFigureOut">
              <a:rPr lang="en-US" smtClean="0"/>
              <a:t>6/14/18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3E7AC-1678-4E3A-ACF0-045CBEFF8FA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5" name="Title 94"/>
          <p:cNvSpPr>
            <a:spLocks noGrp="1"/>
          </p:cNvSpPr>
          <p:nvPr>
            <p:ph type="title"/>
          </p:nvPr>
        </p:nvSpPr>
        <p:spPr>
          <a:xfrm>
            <a:off x="457200" y="4463568"/>
            <a:ext cx="8305800" cy="1143000"/>
          </a:xfrm>
        </p:spPr>
        <p:txBody>
          <a:bodyPr/>
          <a:lstStyle/>
          <a:p>
            <a:r>
              <a:rPr lang="en-US"/>
              <a:t>Click to edit Master title style</a:t>
            </a:r>
          </a:p>
        </p:txBody>
      </p:sp>
      <p:sp>
        <p:nvSpPr>
          <p:cNvPr id="2" name="Date Placeholder 1"/>
          <p:cNvSpPr>
            <a:spLocks noGrp="1"/>
          </p:cNvSpPr>
          <p:nvPr>
            <p:ph type="dt" sz="half" idx="10"/>
          </p:nvPr>
        </p:nvSpPr>
        <p:spPr/>
        <p:txBody>
          <a:bodyPr/>
          <a:lstStyle/>
          <a:p>
            <a:fld id="{059AB34D-7A64-4C03-8D74-19B820FD9A15}" type="datetimeFigureOut">
              <a:rPr lang="en-US" smtClean="0"/>
              <a:t>6/14/18</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CC93E7AC-1678-4E3A-ACF0-045CBEFF8FA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59AB34D-7A64-4C03-8D74-19B820FD9A15}" type="datetimeFigureOut">
              <a:rPr lang="en-US" smtClean="0"/>
              <a:t>6/14/18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93E7AC-1678-4E3A-ACF0-045CBEFF8FA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59AB34D-7A64-4C03-8D74-19B820FD9A15}" type="datetimeFigureOut">
              <a:rPr lang="en-US" smtClean="0"/>
              <a:t>6/14/18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93E7AC-1678-4E3A-ACF0-045CBEFF8FA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59AB34D-7A64-4C03-8D74-19B820FD9A15}" type="datetimeFigureOut">
              <a:rPr lang="en-US" smtClean="0"/>
              <a:t>6/14/18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93E7AC-1678-4E3A-ACF0-045CBEFF8FA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9AB34D-7A64-4C03-8D74-19B820FD9A15}" type="datetimeFigureOut">
              <a:rPr lang="en-US" smtClean="0"/>
              <a:t>6/14/18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93E7AC-1678-4E3A-ACF0-045CBEFF8FA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9AB34D-7A64-4C03-8D74-19B820FD9A15}" type="datetimeFigureOut">
              <a:rPr lang="en-US" smtClean="0"/>
              <a:t>6/14/18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93E7AC-1678-4E3A-ACF0-045CBEFF8FAA}" type="slidenum">
              <a:rPr lang="en-US" smtClean="0"/>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p:txBody>
          <a:bodyPr/>
          <a:lstStyle/>
          <a:p>
            <a:fld id="{059AB34D-7A64-4C03-8D74-19B820FD9A15}" type="datetimeFigureOut">
              <a:rPr lang="en-US" smtClean="0"/>
              <a:t>6/14/18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93E7AC-1678-4E3A-ACF0-045CBEFF8FAA}" type="slidenum">
              <a:rPr lang="en-US" smtClean="0"/>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9AB34D-7A64-4C03-8D74-19B820FD9A15}" type="datetimeFigureOut">
              <a:rPr lang="en-US" smtClean="0"/>
              <a:t>6/14/18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3E7AC-1678-4E3A-ACF0-045CBEFF8FA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9AB34D-7A64-4C03-8D74-19B820FD9A15}" type="datetimeFigureOut">
              <a:rPr lang="en-US" smtClean="0"/>
              <a:t>6/14/18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3E7AC-1678-4E3A-ACF0-045CBEFF8FA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059AB34D-7A64-4C03-8D74-19B820FD9A15}" type="datetimeFigureOut">
              <a:rPr lang="en-US" smtClean="0"/>
              <a:t>6/14/18</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CC93E7AC-1678-4E3A-ACF0-045CBEFF8FA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Co-Teaching Training</a:t>
            </a:r>
          </a:p>
        </p:txBody>
      </p:sp>
      <p:sp>
        <p:nvSpPr>
          <p:cNvPr id="3" name="Subtitle 2"/>
          <p:cNvSpPr>
            <a:spLocks noGrp="1"/>
          </p:cNvSpPr>
          <p:nvPr>
            <p:ph type="subTitle" idx="1"/>
          </p:nvPr>
        </p:nvSpPr>
        <p:spPr/>
        <p:txBody>
          <a:bodyPr/>
          <a:lstStyle/>
          <a:p>
            <a:r>
              <a:rPr lang="en-US" dirty="0"/>
              <a:t>Point Loma Nazarene University</a:t>
            </a:r>
          </a:p>
        </p:txBody>
      </p:sp>
    </p:spTree>
    <p:extLst>
      <p:ext uri="{BB962C8B-B14F-4D97-AF65-F5344CB8AC3E}">
        <p14:creationId xmlns:p14="http://schemas.microsoft.com/office/powerpoint/2010/main" val="1965499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Point Loma Nazarene University</a:t>
            </a:r>
          </a:p>
        </p:txBody>
      </p:sp>
      <p:sp>
        <p:nvSpPr>
          <p:cNvPr id="3" name="Content Placeholder 2"/>
          <p:cNvSpPr>
            <a:spLocks noGrp="1"/>
          </p:cNvSpPr>
          <p:nvPr>
            <p:ph idx="1"/>
          </p:nvPr>
        </p:nvSpPr>
        <p:spPr/>
        <p:txBody>
          <a:bodyPr/>
          <a:lstStyle/>
          <a:p>
            <a:r>
              <a:rPr lang="en-US" dirty="0"/>
              <a:t>Our vision:</a:t>
            </a:r>
          </a:p>
          <a:p>
            <a:pPr lvl="1"/>
            <a:r>
              <a:rPr lang="en-US" dirty="0"/>
              <a:t>To be a nationally prominent Christian university and a leading voice in higher education and the church—known for excellence in academic preparation, wholeness in personal development, &amp; faithfulness to mission.</a:t>
            </a:r>
          </a:p>
          <a:p>
            <a:endParaRPr lang="en-US" dirty="0"/>
          </a:p>
          <a:p>
            <a:r>
              <a:rPr lang="en-US" dirty="0"/>
              <a:t>Our core values:</a:t>
            </a:r>
          </a:p>
          <a:p>
            <a:pPr lvl="1"/>
            <a:r>
              <a:rPr lang="en-US" dirty="0"/>
              <a:t>A global perspective and experience</a:t>
            </a:r>
          </a:p>
          <a:p>
            <a:pPr lvl="1"/>
            <a:r>
              <a:rPr lang="en-US" dirty="0"/>
              <a:t>Excellence in teaching and learning</a:t>
            </a:r>
          </a:p>
          <a:p>
            <a:pPr lvl="1"/>
            <a:r>
              <a:rPr lang="en-US" dirty="0"/>
              <a:t>The development of students as whole persons</a:t>
            </a:r>
          </a:p>
          <a:p>
            <a:pPr lvl="1"/>
            <a:r>
              <a:rPr lang="en-US" dirty="0"/>
              <a:t>An intentionally Christian community</a:t>
            </a:r>
          </a:p>
        </p:txBody>
      </p:sp>
    </p:spTree>
    <p:extLst>
      <p:ext uri="{BB962C8B-B14F-4D97-AF65-F5344CB8AC3E}">
        <p14:creationId xmlns:p14="http://schemas.microsoft.com/office/powerpoint/2010/main" val="231033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Loma Nazarene University</a:t>
            </a:r>
          </a:p>
        </p:txBody>
      </p:sp>
      <p:sp>
        <p:nvSpPr>
          <p:cNvPr id="3" name="Content Placeholder 2"/>
          <p:cNvSpPr>
            <a:spLocks noGrp="1"/>
          </p:cNvSpPr>
          <p:nvPr>
            <p:ph idx="1"/>
          </p:nvPr>
        </p:nvSpPr>
        <p:spPr/>
        <p:txBody>
          <a:bodyPr/>
          <a:lstStyle/>
          <a:p>
            <a:endParaRPr lang="en-US" dirty="0"/>
          </a:p>
          <a:p>
            <a:r>
              <a:rPr lang="en-US" dirty="0"/>
              <a:t>Our mission:</a:t>
            </a:r>
          </a:p>
          <a:p>
            <a:pPr lvl="1"/>
            <a:r>
              <a:rPr lang="en-US" dirty="0"/>
              <a:t>PLNU exists to provide higher education in a vital Christian community where minds are engaged and challenged, character is modeled and formed, and service becomes an expression of faith.</a:t>
            </a:r>
          </a:p>
          <a:p>
            <a:pPr lvl="1"/>
            <a:endParaRPr lang="en-US" dirty="0"/>
          </a:p>
          <a:p>
            <a:pPr marL="365760" lvl="1" indent="0">
              <a:buNone/>
            </a:pPr>
            <a:endParaRPr lang="en-US" dirty="0"/>
          </a:p>
          <a:p>
            <a:pPr marL="365760" lvl="1" indent="0">
              <a:buNone/>
            </a:pPr>
            <a:endParaRPr lang="en-US" dirty="0"/>
          </a:p>
          <a:p>
            <a:pPr marL="0" indent="0" algn="ctr">
              <a:buNone/>
            </a:pPr>
            <a:r>
              <a:rPr lang="en-US" sz="3000" kern="0" dirty="0">
                <a:solidFill>
                  <a:schemeClr val="tx1"/>
                </a:solidFill>
                <a:latin typeface="Segoe Script" pitchFamily="34" charset="0"/>
              </a:rPr>
              <a:t>equip </a:t>
            </a:r>
            <a:r>
              <a:rPr lang="en-US" sz="3000" kern="0" dirty="0">
                <a:solidFill>
                  <a:schemeClr val="tx1"/>
                </a:solidFill>
                <a:latin typeface="Segoe Script" pitchFamily="34" charset="0"/>
                <a:cs typeface="Calibri"/>
              </a:rPr>
              <a:t>-</a:t>
            </a:r>
            <a:r>
              <a:rPr lang="en-US" sz="3000" kern="0" dirty="0">
                <a:solidFill>
                  <a:schemeClr val="tx1"/>
                </a:solidFill>
                <a:latin typeface="Segoe Script" pitchFamily="34" charset="0"/>
              </a:rPr>
              <a:t> transform - empower</a:t>
            </a:r>
          </a:p>
        </p:txBody>
      </p:sp>
    </p:spTree>
    <p:extLst>
      <p:ext uri="{BB962C8B-B14F-4D97-AF65-F5344CB8AC3E}">
        <p14:creationId xmlns:p14="http://schemas.microsoft.com/office/powerpoint/2010/main" val="1339123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PLNU Teacher Candidates have...</a:t>
            </a:r>
          </a:p>
        </p:txBody>
      </p:sp>
      <p:sp>
        <p:nvSpPr>
          <p:cNvPr id="3" name="Content Placeholder 2"/>
          <p:cNvSpPr>
            <a:spLocks noGrp="1"/>
          </p:cNvSpPr>
          <p:nvPr>
            <p:ph idx="1"/>
          </p:nvPr>
        </p:nvSpPr>
        <p:spPr/>
        <p:txBody>
          <a:bodyPr/>
          <a:lstStyle/>
          <a:p>
            <a:r>
              <a:rPr lang="en-US" dirty="0"/>
              <a:t>Completed foundational and methodological courses specific to pursued credential(s)</a:t>
            </a:r>
          </a:p>
          <a:p>
            <a:r>
              <a:rPr lang="en-US" dirty="0"/>
              <a:t>Observed 80+ hours in a classroom</a:t>
            </a:r>
          </a:p>
          <a:p>
            <a:r>
              <a:rPr lang="en-US" dirty="0"/>
              <a:t>Obtained a Certificate of Clearance or equivalent</a:t>
            </a:r>
          </a:p>
          <a:p>
            <a:r>
              <a:rPr lang="en-US" dirty="0"/>
              <a:t>Passed the CBEST</a:t>
            </a:r>
          </a:p>
          <a:p>
            <a:r>
              <a:rPr lang="en-US" dirty="0"/>
              <a:t>Passed the CSET</a:t>
            </a:r>
          </a:p>
        </p:txBody>
      </p:sp>
    </p:spTree>
    <p:extLst>
      <p:ext uri="{BB962C8B-B14F-4D97-AF65-F5344CB8AC3E}">
        <p14:creationId xmlns:p14="http://schemas.microsoft.com/office/powerpoint/2010/main" val="1842462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Co-Teaching Basics</a:t>
            </a:r>
          </a:p>
        </p:txBody>
      </p:sp>
    </p:spTree>
    <p:extLst>
      <p:ext uri="{BB962C8B-B14F-4D97-AF65-F5344CB8AC3E}">
        <p14:creationId xmlns:p14="http://schemas.microsoft.com/office/powerpoint/2010/main" val="3678046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Co-Teaching Defined</a:t>
            </a:r>
          </a:p>
        </p:txBody>
      </p:sp>
      <p:sp>
        <p:nvSpPr>
          <p:cNvPr id="3" name="Content Placeholder 2"/>
          <p:cNvSpPr>
            <a:spLocks noGrp="1"/>
          </p:cNvSpPr>
          <p:nvPr>
            <p:ph idx="1"/>
          </p:nvPr>
        </p:nvSpPr>
        <p:spPr/>
        <p:txBody>
          <a:bodyPr>
            <a:normAutofit/>
          </a:bodyPr>
          <a:lstStyle/>
          <a:p>
            <a:pPr marL="0" indent="0">
              <a:buNone/>
            </a:pPr>
            <a:r>
              <a:rPr lang="en-US" dirty="0"/>
              <a:t>Co-teaching is defined as two teachers (the cooperating teacher and the teacher candidate) working together with groups of students and sharing the planning, organization, delivery and assessment of instruction, as well as the physical space.</a:t>
            </a:r>
          </a:p>
          <a:p>
            <a:pPr marL="0" indent="0">
              <a:buNone/>
            </a:pPr>
            <a:endParaRPr lang="en-US" dirty="0"/>
          </a:p>
          <a:p>
            <a:pPr marL="0" indent="0">
              <a:buNone/>
            </a:pPr>
            <a:r>
              <a:rPr lang="en-US" dirty="0"/>
              <a:t>Both teachers are actively involved and engaged in all aspects of instruction.</a:t>
            </a:r>
          </a:p>
        </p:txBody>
      </p:sp>
    </p:spTree>
    <p:extLst>
      <p:ext uri="{BB962C8B-B14F-4D97-AF65-F5344CB8AC3E}">
        <p14:creationId xmlns:p14="http://schemas.microsoft.com/office/powerpoint/2010/main" val="2612515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71600"/>
            <a:ext cx="8229600" cy="4754563"/>
          </a:xfrm>
        </p:spPr>
        <p:txBody>
          <a:bodyPr/>
          <a:lstStyle/>
          <a:p>
            <a:pPr marL="0" indent="0">
              <a:buNone/>
            </a:pPr>
            <a:r>
              <a:rPr lang="en-US" dirty="0"/>
              <a:t>“The basic purpose of any student teaching program is to provide a situation in which student teachers learn and practice varied techniques of teaching while working with </a:t>
            </a:r>
            <a:r>
              <a:rPr lang="en-US" i="1" dirty="0"/>
              <a:t>real students</a:t>
            </a:r>
            <a:r>
              <a:rPr lang="en-US" dirty="0"/>
              <a:t> under the direction of a certified teacher in a public school.”</a:t>
            </a:r>
          </a:p>
          <a:p>
            <a:pPr marL="0" indent="0">
              <a:buNone/>
            </a:pPr>
            <a:endParaRPr lang="en-US" dirty="0"/>
          </a:p>
          <a:p>
            <a:pPr marL="0" indent="0" algn="r">
              <a:buNone/>
            </a:pPr>
            <a:r>
              <a:rPr lang="en-US" sz="2000" dirty="0"/>
              <a:t>Wentz, 2001</a:t>
            </a:r>
          </a:p>
        </p:txBody>
      </p:sp>
    </p:spTree>
    <p:extLst>
      <p:ext uri="{BB962C8B-B14F-4D97-AF65-F5344CB8AC3E}">
        <p14:creationId xmlns:p14="http://schemas.microsoft.com/office/powerpoint/2010/main" val="838631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Co-Teaching Basics</a:t>
            </a:r>
          </a:p>
        </p:txBody>
      </p:sp>
      <p:sp>
        <p:nvSpPr>
          <p:cNvPr id="3" name="Content Placeholder 2"/>
          <p:cNvSpPr>
            <a:spLocks noGrp="1"/>
          </p:cNvSpPr>
          <p:nvPr>
            <p:ph idx="1"/>
          </p:nvPr>
        </p:nvSpPr>
        <p:spPr/>
        <p:txBody>
          <a:bodyPr>
            <a:normAutofit/>
          </a:bodyPr>
          <a:lstStyle/>
          <a:p>
            <a:r>
              <a:rPr lang="en-US" dirty="0"/>
              <a:t>The cooperating teacher and teacher candidate are both prepared. Together, they attend a pairs training to assist them in relationship building, communication, collaboration, and co-planning to co-teach.</a:t>
            </a:r>
          </a:p>
          <a:p>
            <a:pPr marL="0" indent="0">
              <a:buNone/>
            </a:pPr>
            <a:endParaRPr lang="en-US" dirty="0"/>
          </a:p>
          <a:p>
            <a:r>
              <a:rPr lang="en-US" dirty="0"/>
              <a:t>The teacher candidate and cooperating teacher plan lessons together throughout the experience. The cooperating teacher leads early on and the teacher candidate takes the lead as time progresses.</a:t>
            </a:r>
          </a:p>
        </p:txBody>
      </p:sp>
    </p:spTree>
    <p:extLst>
      <p:ext uri="{BB962C8B-B14F-4D97-AF65-F5344CB8AC3E}">
        <p14:creationId xmlns:p14="http://schemas.microsoft.com/office/powerpoint/2010/main" val="877550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Co-Teaching Basics</a:t>
            </a:r>
          </a:p>
        </p:txBody>
      </p:sp>
      <p:sp>
        <p:nvSpPr>
          <p:cNvPr id="3" name="Content Placeholder 2"/>
          <p:cNvSpPr>
            <a:spLocks noGrp="1"/>
          </p:cNvSpPr>
          <p:nvPr>
            <p:ph idx="1"/>
          </p:nvPr>
        </p:nvSpPr>
        <p:spPr/>
        <p:txBody>
          <a:bodyPr>
            <a:normAutofit/>
          </a:bodyPr>
          <a:lstStyle/>
          <a:p>
            <a:r>
              <a:rPr lang="en-US" dirty="0"/>
              <a:t>The teacher candidate begins teaching the first day of the experience, using co-teaching strategies learned at the pairs training.</a:t>
            </a:r>
          </a:p>
          <a:p>
            <a:endParaRPr lang="en-US" dirty="0"/>
          </a:p>
          <a:p>
            <a:r>
              <a:rPr lang="en-US" dirty="0"/>
              <a:t>The cooperating teacher provides modeling and coaching, making the invisible visible by explicitly sharing their rationale for instructional, curricular and management decisions. Through co-planning and co-teaching, the cooperating teacher allows the teacher candidate time to develop and practice strategies with help and support.</a:t>
            </a:r>
          </a:p>
        </p:txBody>
      </p:sp>
    </p:spTree>
    <p:extLst>
      <p:ext uri="{BB962C8B-B14F-4D97-AF65-F5344CB8AC3E}">
        <p14:creationId xmlns:p14="http://schemas.microsoft.com/office/powerpoint/2010/main" val="2700266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Elements</a:t>
            </a:r>
          </a:p>
        </p:txBody>
      </p:sp>
      <p:sp>
        <p:nvSpPr>
          <p:cNvPr id="3" name="Content Placeholder 2"/>
          <p:cNvSpPr>
            <a:spLocks noGrp="1"/>
          </p:cNvSpPr>
          <p:nvPr>
            <p:ph idx="1"/>
          </p:nvPr>
        </p:nvSpPr>
        <p:spPr/>
        <p:txBody>
          <a:bodyPr>
            <a:normAutofit/>
          </a:bodyPr>
          <a:lstStyle/>
          <a:p>
            <a:r>
              <a:rPr lang="en-US" dirty="0"/>
              <a:t>Training/Preparation</a:t>
            </a:r>
          </a:p>
          <a:p>
            <a:pPr lvl="1"/>
            <a:r>
              <a:rPr lang="en-US" dirty="0"/>
              <a:t>Co-teaching training</a:t>
            </a:r>
          </a:p>
          <a:p>
            <a:pPr lvl="1"/>
            <a:r>
              <a:rPr lang="en-US" dirty="0"/>
              <a:t>Forms training</a:t>
            </a:r>
          </a:p>
          <a:p>
            <a:pPr lvl="1"/>
            <a:r>
              <a:rPr lang="en-US" dirty="0"/>
              <a:t>Pairs training</a:t>
            </a:r>
          </a:p>
          <a:p>
            <a:r>
              <a:rPr lang="en-US" dirty="0"/>
              <a:t>Collaborative partnerships</a:t>
            </a:r>
          </a:p>
          <a:p>
            <a:r>
              <a:rPr lang="en-US" dirty="0"/>
              <a:t>Common language</a:t>
            </a:r>
          </a:p>
          <a:p>
            <a:r>
              <a:rPr lang="en-US" dirty="0"/>
              <a:t>Clearly-defined expectations, including solo/lead teaching time for candidates</a:t>
            </a:r>
          </a:p>
          <a:p>
            <a:r>
              <a:rPr lang="en-US" dirty="0"/>
              <a:t>Designated planning time for co-teaching</a:t>
            </a:r>
          </a:p>
        </p:txBody>
      </p:sp>
    </p:spTree>
    <p:extLst>
      <p:ext uri="{BB962C8B-B14F-4D97-AF65-F5344CB8AC3E}">
        <p14:creationId xmlns:p14="http://schemas.microsoft.com/office/powerpoint/2010/main" val="3018527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Co-Teaching Benefits</a:t>
            </a:r>
          </a:p>
        </p:txBody>
      </p:sp>
      <p:sp>
        <p:nvSpPr>
          <p:cNvPr id="4" name="Text Placeholder 3"/>
          <p:cNvSpPr>
            <a:spLocks noGrp="1"/>
          </p:cNvSpPr>
          <p:nvPr>
            <p:ph type="body" idx="1"/>
          </p:nvPr>
        </p:nvSpPr>
        <p:spPr/>
        <p:txBody>
          <a:bodyPr>
            <a:normAutofit/>
          </a:bodyPr>
          <a:lstStyle/>
          <a:p>
            <a:r>
              <a:rPr lang="en-US" dirty="0"/>
              <a:t>Teacher Candidate Benefits</a:t>
            </a:r>
          </a:p>
        </p:txBody>
      </p:sp>
      <p:sp>
        <p:nvSpPr>
          <p:cNvPr id="3" name="Content Placeholder 2"/>
          <p:cNvSpPr>
            <a:spLocks noGrp="1"/>
          </p:cNvSpPr>
          <p:nvPr>
            <p:ph sz="half" idx="2"/>
          </p:nvPr>
        </p:nvSpPr>
        <p:spPr/>
        <p:txBody>
          <a:bodyPr/>
          <a:lstStyle/>
          <a:p>
            <a:r>
              <a:rPr lang="en-US" dirty="0"/>
              <a:t>Being seen as a “real” teacher</a:t>
            </a:r>
          </a:p>
          <a:p>
            <a:r>
              <a:rPr lang="en-US" dirty="0"/>
              <a:t>Equal partnership</a:t>
            </a:r>
          </a:p>
          <a:p>
            <a:r>
              <a:rPr lang="en-US" dirty="0"/>
              <a:t>Sharing resources</a:t>
            </a:r>
          </a:p>
          <a:p>
            <a:r>
              <a:rPr lang="en-US" dirty="0"/>
              <a:t>Mutual support and learning</a:t>
            </a:r>
          </a:p>
        </p:txBody>
      </p:sp>
      <p:sp>
        <p:nvSpPr>
          <p:cNvPr id="5" name="Text Placeholder 4"/>
          <p:cNvSpPr>
            <a:spLocks noGrp="1"/>
          </p:cNvSpPr>
          <p:nvPr>
            <p:ph type="body" sz="quarter" idx="3"/>
          </p:nvPr>
        </p:nvSpPr>
        <p:spPr/>
        <p:txBody>
          <a:bodyPr>
            <a:normAutofit/>
          </a:bodyPr>
          <a:lstStyle/>
          <a:p>
            <a:r>
              <a:rPr lang="en-US" dirty="0"/>
              <a:t>Cooperating Teacher Benefits</a:t>
            </a:r>
          </a:p>
        </p:txBody>
      </p:sp>
      <p:sp>
        <p:nvSpPr>
          <p:cNvPr id="6" name="Content Placeholder 5"/>
          <p:cNvSpPr>
            <a:spLocks noGrp="1"/>
          </p:cNvSpPr>
          <p:nvPr>
            <p:ph sz="quarter" idx="4"/>
          </p:nvPr>
        </p:nvSpPr>
        <p:spPr/>
        <p:txBody>
          <a:bodyPr>
            <a:normAutofit/>
          </a:bodyPr>
          <a:lstStyle/>
          <a:p>
            <a:r>
              <a:rPr lang="en-US" dirty="0"/>
              <a:t>Ability to do projects more successfully</a:t>
            </a:r>
          </a:p>
          <a:p>
            <a:r>
              <a:rPr lang="en-US" dirty="0"/>
              <a:t>More productive class time</a:t>
            </a:r>
          </a:p>
          <a:p>
            <a:r>
              <a:rPr lang="en-US" dirty="0"/>
              <a:t>Modeling and participating in teamwork</a:t>
            </a:r>
          </a:p>
          <a:p>
            <a:r>
              <a:rPr lang="en-US" dirty="0"/>
              <a:t>Candidates become competent more quickly</a:t>
            </a:r>
          </a:p>
        </p:txBody>
      </p:sp>
    </p:spTree>
    <p:extLst>
      <p:ext uri="{BB962C8B-B14F-4D97-AF65-F5344CB8AC3E}">
        <p14:creationId xmlns:p14="http://schemas.microsoft.com/office/powerpoint/2010/main" val="725019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Co-Teaching Strategies</a:t>
            </a:r>
          </a:p>
        </p:txBody>
      </p:sp>
    </p:spTree>
    <p:extLst>
      <p:ext uri="{BB962C8B-B14F-4D97-AF65-F5344CB8AC3E}">
        <p14:creationId xmlns:p14="http://schemas.microsoft.com/office/powerpoint/2010/main" val="363346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Teach, One Observe</a:t>
            </a:r>
          </a:p>
        </p:txBody>
      </p:sp>
      <p:sp>
        <p:nvSpPr>
          <p:cNvPr id="3" name="Text Placeholder 2"/>
          <p:cNvSpPr>
            <a:spLocks noGrp="1"/>
          </p:cNvSpPr>
          <p:nvPr>
            <p:ph idx="1"/>
          </p:nvPr>
        </p:nvSpPr>
        <p:spPr/>
        <p:txBody>
          <a:bodyPr/>
          <a:lstStyle/>
          <a:p>
            <a:pPr marL="0" indent="0">
              <a:buNone/>
            </a:pPr>
            <a:r>
              <a:rPr lang="en-US" dirty="0"/>
              <a:t>One teacher has primary instructional responsibility while the other gathers specific observational information on students or the instructing teacher.</a:t>
            </a:r>
          </a:p>
        </p:txBody>
      </p:sp>
      <p:sp>
        <p:nvSpPr>
          <p:cNvPr id="7" name="Title 1"/>
          <p:cNvSpPr txBox="1">
            <a:spLocks/>
          </p:cNvSpPr>
          <p:nvPr/>
        </p:nvSpPr>
        <p:spPr>
          <a:xfrm>
            <a:off x="457200" y="2819400"/>
            <a:ext cx="8229600" cy="1143000"/>
          </a:xfrm>
          <a:prstGeom prst="rect">
            <a:avLst/>
          </a:prstGeom>
        </p:spPr>
        <p:txBody>
          <a:bodyPr vert="horz" lIns="91440" tIns="45720" rIns="91440" bIns="45720" rtlCol="0" anchor="b">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endParaRPr lang="en-US" dirty="0"/>
          </a:p>
        </p:txBody>
      </p:sp>
      <p:sp>
        <p:nvSpPr>
          <p:cNvPr id="8" name="Content Placeholder 2"/>
          <p:cNvSpPr txBox="1">
            <a:spLocks/>
          </p:cNvSpPr>
          <p:nvPr/>
        </p:nvSpPr>
        <p:spPr>
          <a:xfrm>
            <a:off x="457200" y="4114800"/>
            <a:ext cx="8229600" cy="15240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marL="0" indent="0">
              <a:buFont typeface="Arial" pitchFamily="34" charset="0"/>
              <a:buNone/>
            </a:pPr>
            <a:endParaRPr lang="en-US" dirty="0"/>
          </a:p>
        </p:txBody>
      </p:sp>
    </p:spTree>
    <p:extLst>
      <p:ext uri="{BB962C8B-B14F-4D97-AF65-F5344CB8AC3E}">
        <p14:creationId xmlns:p14="http://schemas.microsoft.com/office/powerpoint/2010/main" val="3567266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One Teach, One Assist</a:t>
            </a:r>
          </a:p>
        </p:txBody>
      </p:sp>
      <p:sp>
        <p:nvSpPr>
          <p:cNvPr id="3" name="Content Placeholder 2"/>
          <p:cNvSpPr>
            <a:spLocks noGrp="1"/>
          </p:cNvSpPr>
          <p:nvPr>
            <p:ph idx="1"/>
          </p:nvPr>
        </p:nvSpPr>
        <p:spPr/>
        <p:txBody>
          <a:bodyPr/>
          <a:lstStyle/>
          <a:p>
            <a:pPr marL="0" indent="0">
              <a:buNone/>
            </a:pPr>
            <a:r>
              <a:rPr lang="en-US" dirty="0"/>
              <a:t>One teacher has primary instructional responsibility while the other assists students with their work, monitors behaviors, or corrects assignments.</a:t>
            </a:r>
          </a:p>
          <a:p>
            <a:pPr marL="0" indent="0">
              <a:buNone/>
            </a:pPr>
            <a:endParaRPr lang="en-US" dirty="0"/>
          </a:p>
        </p:txBody>
      </p:sp>
    </p:spTree>
    <p:extLst>
      <p:ext uri="{BB962C8B-B14F-4D97-AF65-F5344CB8AC3E}">
        <p14:creationId xmlns:p14="http://schemas.microsoft.com/office/powerpoint/2010/main" val="2260839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Station Teaching</a:t>
            </a:r>
          </a:p>
        </p:txBody>
      </p:sp>
      <p:sp>
        <p:nvSpPr>
          <p:cNvPr id="3" name="Content Placeholder 2"/>
          <p:cNvSpPr>
            <a:spLocks noGrp="1"/>
          </p:cNvSpPr>
          <p:nvPr>
            <p:ph idx="1"/>
          </p:nvPr>
        </p:nvSpPr>
        <p:spPr/>
        <p:txBody>
          <a:bodyPr/>
          <a:lstStyle/>
          <a:p>
            <a:pPr marL="0" indent="0">
              <a:buNone/>
            </a:pPr>
            <a:r>
              <a:rPr lang="en-US" dirty="0"/>
              <a:t>The co-teaching pair divide the instructional content into two parts. Each teacher instructs one group and then switches, or groups spend a designated amount of time at each station.</a:t>
            </a:r>
          </a:p>
        </p:txBody>
      </p:sp>
      <p:sp>
        <p:nvSpPr>
          <p:cNvPr id="4" name="Title 1"/>
          <p:cNvSpPr txBox="1">
            <a:spLocks/>
          </p:cNvSpPr>
          <p:nvPr/>
        </p:nvSpPr>
        <p:spPr>
          <a:xfrm>
            <a:off x="457200" y="2895600"/>
            <a:ext cx="8229600" cy="1143000"/>
          </a:xfrm>
          <a:prstGeom prst="rect">
            <a:avLst/>
          </a:prstGeom>
        </p:spPr>
        <p:txBody>
          <a:bodyPr vert="horz" lIns="91440" tIns="45720" rIns="91440" bIns="45720" rtlCol="0" anchor="b">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endParaRPr lang="en-US" dirty="0"/>
          </a:p>
        </p:txBody>
      </p:sp>
      <p:sp>
        <p:nvSpPr>
          <p:cNvPr id="5" name="Content Placeholder 2"/>
          <p:cNvSpPr txBox="1">
            <a:spLocks/>
          </p:cNvSpPr>
          <p:nvPr/>
        </p:nvSpPr>
        <p:spPr>
          <a:xfrm>
            <a:off x="457200" y="4191000"/>
            <a:ext cx="8229600" cy="16002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marL="0" indent="0">
              <a:buFont typeface="Arial" pitchFamily="34" charset="0"/>
              <a:buNone/>
            </a:pPr>
            <a:endParaRPr lang="en-US" dirty="0"/>
          </a:p>
        </p:txBody>
      </p:sp>
    </p:spTree>
    <p:extLst>
      <p:ext uri="{BB962C8B-B14F-4D97-AF65-F5344CB8AC3E}">
        <p14:creationId xmlns:p14="http://schemas.microsoft.com/office/powerpoint/2010/main" val="2822877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Parallel Teaching</a:t>
            </a:r>
          </a:p>
        </p:txBody>
      </p:sp>
      <p:sp>
        <p:nvSpPr>
          <p:cNvPr id="3" name="Content Placeholder 2"/>
          <p:cNvSpPr>
            <a:spLocks noGrp="1"/>
          </p:cNvSpPr>
          <p:nvPr>
            <p:ph idx="1"/>
          </p:nvPr>
        </p:nvSpPr>
        <p:spPr/>
        <p:txBody>
          <a:bodyPr/>
          <a:lstStyle/>
          <a:p>
            <a:pPr marL="0" indent="0">
              <a:buNone/>
            </a:pPr>
            <a:r>
              <a:rPr lang="en-US" dirty="0"/>
              <a:t>In this approach, each teacher instructs half the students. The two teachers are addressing the same instructional material using the same teaching strategies.</a:t>
            </a:r>
          </a:p>
        </p:txBody>
      </p:sp>
    </p:spTree>
    <p:extLst>
      <p:ext uri="{BB962C8B-B14F-4D97-AF65-F5344CB8AC3E}">
        <p14:creationId xmlns:p14="http://schemas.microsoft.com/office/powerpoint/2010/main" val="469262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Supplemental Teaching</a:t>
            </a:r>
          </a:p>
        </p:txBody>
      </p:sp>
      <p:sp>
        <p:nvSpPr>
          <p:cNvPr id="3" name="Content Placeholder 2"/>
          <p:cNvSpPr>
            <a:spLocks noGrp="1"/>
          </p:cNvSpPr>
          <p:nvPr>
            <p:ph idx="1"/>
          </p:nvPr>
        </p:nvSpPr>
        <p:spPr/>
        <p:txBody>
          <a:bodyPr/>
          <a:lstStyle/>
          <a:p>
            <a:pPr marL="0" indent="0">
              <a:buNone/>
            </a:pPr>
            <a:r>
              <a:rPr lang="en-US" dirty="0"/>
              <a:t>This strategy allows one teacher to work with students at their expected grade level, while the other teacher works with those students who need the information and/or materials extended or remediated.</a:t>
            </a:r>
          </a:p>
        </p:txBody>
      </p:sp>
      <p:sp>
        <p:nvSpPr>
          <p:cNvPr id="4" name="Title 1"/>
          <p:cNvSpPr txBox="1">
            <a:spLocks/>
          </p:cNvSpPr>
          <p:nvPr/>
        </p:nvSpPr>
        <p:spPr>
          <a:xfrm>
            <a:off x="457200" y="3200400"/>
            <a:ext cx="8229600" cy="1143000"/>
          </a:xfrm>
          <a:prstGeom prst="rect">
            <a:avLst/>
          </a:prstGeom>
        </p:spPr>
        <p:txBody>
          <a:bodyPr vert="horz" lIns="91440" tIns="45720" rIns="91440" bIns="45720" rtlCol="0" anchor="b">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endParaRPr lang="en-US" dirty="0"/>
          </a:p>
        </p:txBody>
      </p:sp>
      <p:sp>
        <p:nvSpPr>
          <p:cNvPr id="5" name="Content Placeholder 2"/>
          <p:cNvSpPr txBox="1">
            <a:spLocks/>
          </p:cNvSpPr>
          <p:nvPr/>
        </p:nvSpPr>
        <p:spPr>
          <a:xfrm>
            <a:off x="457200" y="4495800"/>
            <a:ext cx="8229600" cy="19050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marL="0" indent="0">
              <a:buFont typeface="Arial" pitchFamily="34" charset="0"/>
              <a:buNone/>
            </a:pPr>
            <a:endParaRPr lang="en-US" dirty="0"/>
          </a:p>
        </p:txBody>
      </p:sp>
    </p:spTree>
    <p:extLst>
      <p:ext uri="{BB962C8B-B14F-4D97-AF65-F5344CB8AC3E}">
        <p14:creationId xmlns:p14="http://schemas.microsoft.com/office/powerpoint/2010/main" val="2441774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Alternative/Differentiated Teaching</a:t>
            </a:r>
          </a:p>
        </p:txBody>
      </p:sp>
      <p:sp>
        <p:nvSpPr>
          <p:cNvPr id="3" name="Content Placeholder 2"/>
          <p:cNvSpPr>
            <a:spLocks noGrp="1"/>
          </p:cNvSpPr>
          <p:nvPr>
            <p:ph idx="1"/>
          </p:nvPr>
        </p:nvSpPr>
        <p:spPr/>
        <p:txBody>
          <a:bodyPr/>
          <a:lstStyle/>
          <a:p>
            <a:pPr marL="0" indent="0">
              <a:buNone/>
            </a:pPr>
            <a:r>
              <a:rPr lang="en-US" dirty="0"/>
              <a:t>Alternative teaching strategies provide two different approaches to teaching the same information. The learning outcome is the same for all students; however, the avenue for getting there is different.</a:t>
            </a:r>
          </a:p>
        </p:txBody>
      </p:sp>
    </p:spTree>
    <p:extLst>
      <p:ext uri="{BB962C8B-B14F-4D97-AF65-F5344CB8AC3E}">
        <p14:creationId xmlns:p14="http://schemas.microsoft.com/office/powerpoint/2010/main" val="221144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Teaching</a:t>
            </a:r>
          </a:p>
        </p:txBody>
      </p:sp>
      <p:sp>
        <p:nvSpPr>
          <p:cNvPr id="3" name="Content Placeholder 2"/>
          <p:cNvSpPr>
            <a:spLocks noGrp="1"/>
          </p:cNvSpPr>
          <p:nvPr>
            <p:ph idx="1"/>
          </p:nvPr>
        </p:nvSpPr>
        <p:spPr/>
        <p:txBody>
          <a:bodyPr>
            <a:normAutofit/>
          </a:bodyPr>
          <a:lstStyle/>
          <a:p>
            <a:pPr marL="0" indent="0">
              <a:buNone/>
            </a:pPr>
            <a:r>
              <a:rPr lang="en-US" dirty="0"/>
              <a:t>Well-planned, team-taught lessons exhibit an invisible flow of instruction with no prescribed division of authority. Both teachers are actively involved in the lesson.</a:t>
            </a:r>
          </a:p>
          <a:p>
            <a:pPr marL="0" indent="0">
              <a:buNone/>
            </a:pPr>
            <a:endParaRPr lang="en-US" dirty="0"/>
          </a:p>
          <a:p>
            <a:pPr marL="0" indent="0">
              <a:buNone/>
            </a:pPr>
            <a:r>
              <a:rPr lang="en-US" dirty="0"/>
              <a:t>From a student’s perspective, there is no clearly-defined leader. Both teachers share the instruction, are free to interject information, and are available to assist students and answer questions.</a:t>
            </a:r>
          </a:p>
        </p:txBody>
      </p:sp>
    </p:spTree>
    <p:extLst>
      <p:ext uri="{BB962C8B-B14F-4D97-AF65-F5344CB8AC3E}">
        <p14:creationId xmlns:p14="http://schemas.microsoft.com/office/powerpoint/2010/main" val="1489208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Does Co-Teaching Look Like?</a:t>
            </a:r>
          </a:p>
        </p:txBody>
      </p:sp>
      <p:sp>
        <p:nvSpPr>
          <p:cNvPr id="3" name="Content Placeholder 2"/>
          <p:cNvSpPr>
            <a:spLocks noGrp="1"/>
          </p:cNvSpPr>
          <p:nvPr>
            <p:ph idx="1"/>
          </p:nvPr>
        </p:nvSpPr>
        <p:spPr/>
        <p:txBody>
          <a:bodyPr/>
          <a:lstStyle/>
          <a:p>
            <a:r>
              <a:rPr lang="en-US" dirty="0"/>
              <a:t>Teacher candidates will be expected to...</a:t>
            </a:r>
          </a:p>
          <a:p>
            <a:pPr lvl="1"/>
            <a:r>
              <a:rPr lang="en-US" dirty="0"/>
              <a:t>Contribute ideas from the very beginning of the experience</a:t>
            </a:r>
          </a:p>
          <a:p>
            <a:pPr lvl="1"/>
            <a:r>
              <a:rPr lang="en-US" dirty="0"/>
              <a:t>Engage with students and assist with their learning from the very first day</a:t>
            </a:r>
          </a:p>
          <a:p>
            <a:pPr lvl="1"/>
            <a:r>
              <a:rPr lang="en-US"/>
              <a:t>Take </a:t>
            </a:r>
            <a:r>
              <a:rPr lang="en-US" dirty="0"/>
              <a:t>on full leadership in planning, instruction and assessment</a:t>
            </a:r>
          </a:p>
          <a:p>
            <a:pPr lvl="1"/>
            <a:r>
              <a:rPr lang="en-US" dirty="0"/>
              <a:t>Demonstrate competencies as a teacher</a:t>
            </a:r>
          </a:p>
          <a:p>
            <a:pPr lvl="1"/>
            <a:r>
              <a:rPr lang="en-US" dirty="0"/>
              <a:t>Have opportunities to teach alone</a:t>
            </a:r>
          </a:p>
        </p:txBody>
      </p:sp>
    </p:spTree>
    <p:extLst>
      <p:ext uri="{BB962C8B-B14F-4D97-AF65-F5344CB8AC3E}">
        <p14:creationId xmlns:p14="http://schemas.microsoft.com/office/powerpoint/2010/main" val="1988561417"/>
      </p:ext>
    </p:extLst>
  </p:cSld>
  <p:clrMapOvr>
    <a:masterClrMapping/>
  </p:clrMapOvr>
</p:sld>
</file>

<file path=ppt/theme/theme1.xml><?xml version="1.0" encoding="utf-8"?>
<a:theme xmlns:a="http://schemas.openxmlformats.org/drawingml/2006/main" name="Thatch">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Thatch</Template>
  <TotalTime>1311</TotalTime>
  <Words>774</Words>
  <Application>Microsoft Macintosh PowerPoint</Application>
  <PresentationFormat>On-screen Show (4:3)</PresentationFormat>
  <Paragraphs>85</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Segoe Script</vt:lpstr>
      <vt:lpstr>Tw Cen MT</vt:lpstr>
      <vt:lpstr>Thatch</vt:lpstr>
      <vt:lpstr>Co-Teaching Training</vt:lpstr>
      <vt:lpstr>Point Loma Nazarene University</vt:lpstr>
      <vt:lpstr>Point Loma Nazarene University</vt:lpstr>
      <vt:lpstr>PLNU Teacher Candidates have...</vt:lpstr>
      <vt:lpstr>Co-Teaching Basics</vt:lpstr>
      <vt:lpstr>Co-Teaching Defined</vt:lpstr>
      <vt:lpstr>PowerPoint Presentation</vt:lpstr>
      <vt:lpstr>Co-Teaching Basics</vt:lpstr>
      <vt:lpstr>Co-Teaching Basics</vt:lpstr>
      <vt:lpstr>Key Elements</vt:lpstr>
      <vt:lpstr>Co-Teaching Benefits</vt:lpstr>
      <vt:lpstr>Co-Teaching Strategies</vt:lpstr>
      <vt:lpstr>One Teach, One Observe</vt:lpstr>
      <vt:lpstr>One Teach, One Assist</vt:lpstr>
      <vt:lpstr>Station Teaching</vt:lpstr>
      <vt:lpstr>Parallel Teaching</vt:lpstr>
      <vt:lpstr>Supplemental Teaching</vt:lpstr>
      <vt:lpstr>Alternative/Differentiated Teaching</vt:lpstr>
      <vt:lpstr>Team Teaching</vt:lpstr>
      <vt:lpstr>What Does Co-Teaching Look Like?</vt:lpstr>
    </vt:vector>
  </TitlesOfParts>
  <Company>PLNU</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Co-Teaching Training</dc:title>
  <dc:creator>Sarah Kirby</dc:creator>
  <cp:lastModifiedBy>Jill Hamilton-Bunch</cp:lastModifiedBy>
  <cp:revision>17</cp:revision>
  <cp:lastPrinted>2018-06-14T17:48:30Z</cp:lastPrinted>
  <dcterms:created xsi:type="dcterms:W3CDTF">2014-06-24T23:54:40Z</dcterms:created>
  <dcterms:modified xsi:type="dcterms:W3CDTF">2018-06-14T17:50:13Z</dcterms:modified>
</cp:coreProperties>
</file>